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831" r:id="rId2"/>
  </p:sldMasterIdLst>
  <p:notesMasterIdLst>
    <p:notesMasterId r:id="rId24"/>
  </p:notesMasterIdLst>
  <p:sldIdLst>
    <p:sldId id="258" r:id="rId3"/>
    <p:sldId id="298" r:id="rId4"/>
    <p:sldId id="260" r:id="rId5"/>
    <p:sldId id="264" r:id="rId6"/>
    <p:sldId id="265" r:id="rId7"/>
    <p:sldId id="268" r:id="rId8"/>
    <p:sldId id="290" r:id="rId9"/>
    <p:sldId id="291" r:id="rId10"/>
    <p:sldId id="301" r:id="rId11"/>
    <p:sldId id="261" r:id="rId12"/>
    <p:sldId id="279" r:id="rId13"/>
    <p:sldId id="272" r:id="rId14"/>
    <p:sldId id="278" r:id="rId15"/>
    <p:sldId id="293" r:id="rId16"/>
    <p:sldId id="274" r:id="rId17"/>
    <p:sldId id="266" r:id="rId18"/>
    <p:sldId id="269" r:id="rId19"/>
    <p:sldId id="262" r:id="rId20"/>
    <p:sldId id="288" r:id="rId21"/>
    <p:sldId id="287" r:id="rId22"/>
    <p:sldId id="303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36" userDrawn="1">
          <p15:clr>
            <a:srgbClr val="A4A3A4"/>
          </p15:clr>
        </p15:guide>
        <p15:guide id="2" pos="1872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orient="horz" pos="2520" userDrawn="1">
          <p15:clr>
            <a:srgbClr val="A4A3A4"/>
          </p15:clr>
        </p15:guide>
        <p15:guide id="5" orient="horz" pos="36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eno, Lisa" initials="SL" lastIdx="1" clrIdx="0">
    <p:extLst>
      <p:ext uri="{19B8F6BF-5375-455C-9EA6-DF929625EA0E}">
        <p15:presenceInfo xmlns:p15="http://schemas.microsoft.com/office/powerpoint/2012/main" xmlns="" userId="S::lsereno@lionsclubs.org::89d95bdf-8a28-4d77-9401-6d98e12741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4AC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9" autoAdjust="0"/>
    <p:restoredTop sz="94712" autoAdjust="0"/>
  </p:normalViewPr>
  <p:slideViewPr>
    <p:cSldViewPr snapToGrid="0">
      <p:cViewPr>
        <p:scale>
          <a:sx n="77" d="100"/>
          <a:sy n="77" d="100"/>
        </p:scale>
        <p:origin x="-114" y="-42"/>
      </p:cViewPr>
      <p:guideLst>
        <p:guide orient="horz" pos="936"/>
        <p:guide orient="horz" pos="744"/>
        <p:guide orient="horz" pos="2520"/>
        <p:guide orient="horz" pos="3696"/>
        <p:guide pos="187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777502-8D06-4EF8-806F-3C6F2911B679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C406CD-269E-4C81-A569-F08FB0B619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3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9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xmlns="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sz="180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6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xmlns="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2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6702AB-F472-3E42-8B73-5A9060BEBD56}"/>
              </a:ext>
            </a:extLst>
          </p:cNvPr>
          <p:cNvSpPr/>
          <p:nvPr userDrawn="1"/>
        </p:nvSpPr>
        <p:spPr>
          <a:xfrm>
            <a:off x="1562170" y="2847222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745428-B285-9548-963E-056B5B4D3C03}"/>
              </a:ext>
            </a:extLst>
          </p:cNvPr>
          <p:cNvSpPr/>
          <p:nvPr userDrawn="1"/>
        </p:nvSpPr>
        <p:spPr>
          <a:xfrm>
            <a:off x="8922961" y="4129887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0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2" pos="7424" userDrawn="1">
          <p15:clr>
            <a:srgbClr val="F26B43"/>
          </p15:clr>
        </p15:guide>
        <p15:guide id="3" pos="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xmlns="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xmlns="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xmlns="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xmlns="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xmlns="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2923597" y="3834568"/>
            <a:ext cx="6934778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Problem-Solving</a:t>
            </a:r>
          </a:p>
        </p:txBody>
      </p:sp>
    </p:spTree>
    <p:extLst>
      <p:ext uri="{BB962C8B-B14F-4D97-AF65-F5344CB8AC3E}">
        <p14:creationId xmlns:p14="http://schemas.microsoft.com/office/powerpoint/2010/main" val="326174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xmlns="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xmlns="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xmlns="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863291" y="2600999"/>
            <a:ext cx="6465419" cy="65655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Apply the 5 Whys Method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xmlns="" id="{04EC0EED-33A8-9346-B2E9-91432F1BB78F}"/>
              </a:ext>
            </a:extLst>
          </p:cNvPr>
          <p:cNvSpPr/>
          <p:nvPr/>
        </p:nvSpPr>
        <p:spPr>
          <a:xfrm>
            <a:off x="5370871" y="33432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xmlns="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48677" y="1677455"/>
            <a:ext cx="8661432" cy="21180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>
                <a:solidFill>
                  <a:srgbClr val="55565A"/>
                </a:solidFill>
              </a:rPr>
              <a:t>A club in your zone lost four new members this year. You decide to contact people from that club to get more information. Read the case study on </a:t>
            </a:r>
            <a:r>
              <a:rPr lang="en-US" sz="2800" b="1" kern="0" dirty="0"/>
              <a:t>pages 3 - 4 </a:t>
            </a:r>
            <a:r>
              <a:rPr lang="en-US" sz="2800" kern="0" dirty="0">
                <a:solidFill>
                  <a:srgbClr val="55565A"/>
                </a:solidFill>
              </a:rPr>
              <a:t>of your participant manual to see what they said.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9613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Case Study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xmlns="" id="{88990E4B-284A-4D14-A95A-6F5EE00B9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2778"/>
          <a:stretch/>
        </p:blipFill>
        <p:spPr bwMode="auto">
          <a:xfrm>
            <a:off x="6391276" y="4023524"/>
            <a:ext cx="1227065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xmlns="" id="{B9787492-7653-4EF0-97A2-0A8AC793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08" y="4023524"/>
            <a:ext cx="1289533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7295B6A3-6A91-45BB-85DA-1EA2B5215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r="12425"/>
          <a:stretch/>
        </p:blipFill>
        <p:spPr bwMode="auto">
          <a:xfrm>
            <a:off x="3123565" y="4023524"/>
            <a:ext cx="1329944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ACC7B1-440B-4757-8DA6-F46F0437BFDA}"/>
              </a:ext>
            </a:extLst>
          </p:cNvPr>
          <p:cNvSpPr txBox="1"/>
          <p:nvPr/>
        </p:nvSpPr>
        <p:spPr>
          <a:xfrm>
            <a:off x="2552135" y="5779961"/>
            <a:ext cx="2472804" cy="30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Club President </a:t>
            </a:r>
          </a:p>
          <a:p>
            <a:pPr algn="ctr"/>
            <a:r>
              <a:rPr lang="en-US" b="1" dirty="0"/>
              <a:t>Elena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E5972ED-4774-4C40-8208-0BE10DEDD16B}"/>
              </a:ext>
            </a:extLst>
          </p:cNvPr>
          <p:cNvSpPr txBox="1"/>
          <p:nvPr/>
        </p:nvSpPr>
        <p:spPr>
          <a:xfrm>
            <a:off x="6257686" y="5785816"/>
            <a:ext cx="1509222" cy="17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Lion Marian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42202F-2C0D-4C1D-87EF-693F3FB5694F}"/>
              </a:ext>
            </a:extLst>
          </p:cNvPr>
          <p:cNvSpPr txBox="1"/>
          <p:nvPr/>
        </p:nvSpPr>
        <p:spPr>
          <a:xfrm>
            <a:off x="9188532" y="5786356"/>
            <a:ext cx="2012360" cy="30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 Member</a:t>
            </a:r>
          </a:p>
          <a:p>
            <a:pPr algn="ctr"/>
            <a:r>
              <a:rPr lang="en-US" b="1" dirty="0"/>
              <a:t>Lion Radha</a:t>
            </a:r>
          </a:p>
        </p:txBody>
      </p:sp>
    </p:spTree>
    <p:extLst>
      <p:ext uri="{BB962C8B-B14F-4D97-AF65-F5344CB8AC3E}">
        <p14:creationId xmlns:p14="http://schemas.microsoft.com/office/powerpoint/2010/main" val="115693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5530928" y="475177"/>
            <a:ext cx="5418963" cy="10279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>
                <a:solidFill>
                  <a:srgbClr val="0A5496"/>
                </a:solidFill>
                <a:latin typeface="Arial" charset="0"/>
                <a:cs typeface="Arial" charset="0"/>
              </a:rPr>
              <a:t>Activity</a:t>
            </a:r>
            <a:r>
              <a:rPr lang="en-US" kern="0" dirty="0">
                <a:solidFill>
                  <a:srgbClr val="0A5496"/>
                </a:solidFill>
                <a:latin typeface="Arial" charset="0"/>
                <a:cs typeface="Arial" charset="0"/>
              </a:rPr>
              <a:t/>
            </a:r>
            <a:br>
              <a:rPr lang="en-US" kern="0" dirty="0">
                <a:solidFill>
                  <a:srgbClr val="0A5496"/>
                </a:solidFill>
                <a:latin typeface="Arial" charset="0"/>
                <a:cs typeface="Arial" charset="0"/>
              </a:rPr>
            </a:br>
            <a:r>
              <a:rPr lang="en-US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Whys Case Study</a:t>
            </a:r>
          </a:p>
          <a:p>
            <a:pPr algn="ctr"/>
            <a:endParaRPr lang="en-US" sz="3200" kern="0" dirty="0">
              <a:solidFill>
                <a:srgbClr val="00338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0" y="2013908"/>
            <a:ext cx="3719244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E84104-2064-4E0A-8BC4-313BE757A90C}"/>
              </a:ext>
            </a:extLst>
          </p:cNvPr>
          <p:cNvSpPr txBox="1"/>
          <p:nvPr/>
        </p:nvSpPr>
        <p:spPr>
          <a:xfrm>
            <a:off x="-28515" y="4239291"/>
            <a:ext cx="3892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/>
              <a:t>Go to </a:t>
            </a:r>
            <a:r>
              <a:rPr lang="en-US" sz="1500" b="1" i="1" dirty="0">
                <a:solidFill>
                  <a:srgbClr val="FF0000"/>
                </a:solidFill>
              </a:rPr>
              <a:t>page 3 - 6  </a:t>
            </a:r>
            <a:r>
              <a:rPr lang="en-US" sz="1500" b="1" i="1" dirty="0"/>
              <a:t>in your participant manual. </a:t>
            </a:r>
          </a:p>
          <a:p>
            <a:r>
              <a:rPr lang="en-US" sz="1500" b="1" i="1" dirty="0"/>
              <a:t>You have 10 minutes to complete the exercise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479318" y="1635609"/>
            <a:ext cx="7522182" cy="4118639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Go to pages 3 - 4 of the participant manual and read the case study.</a:t>
            </a:r>
          </a:p>
          <a:p>
            <a:pPr marL="342900" indent="-342900"/>
            <a:r>
              <a:rPr lang="en-US" sz="28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Work with participants at your table to answer the 5 Whys questions on page 5.</a:t>
            </a:r>
          </a:p>
          <a:p>
            <a:pPr marL="342900" indent="-342900"/>
            <a:r>
              <a:rPr lang="en-US" sz="28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 your answers from the 5 Whys questions on page 5 to answer the curative actions on page 6.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8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 ready to share your group’s results</a:t>
            </a:r>
          </a:p>
          <a:p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3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-3232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xmlns="" id="{452DE08C-F2BF-A54D-B326-B04A101D8C30}"/>
              </a:ext>
            </a:extLst>
          </p:cNvPr>
          <p:cNvSpPr/>
          <p:nvPr/>
        </p:nvSpPr>
        <p:spPr>
          <a:xfrm>
            <a:off x="30481" y="3409247"/>
            <a:ext cx="237744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:a16="http://schemas.microsoft.com/office/drawing/2014/main" xmlns="" id="{3ABBB681-35F2-E640-B821-4B731FF91872}"/>
              </a:ext>
            </a:extLst>
          </p:cNvPr>
          <p:cNvSpPr/>
          <p:nvPr/>
        </p:nvSpPr>
        <p:spPr>
          <a:xfrm>
            <a:off x="2436081" y="3409247"/>
            <a:ext cx="246888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:a16="http://schemas.microsoft.com/office/drawing/2014/main" xmlns="" id="{C0A8A5F3-89AE-4044-85BB-A697E02A9A44}"/>
              </a:ext>
            </a:extLst>
          </p:cNvPr>
          <p:cNvSpPr/>
          <p:nvPr/>
        </p:nvSpPr>
        <p:spPr>
          <a:xfrm>
            <a:off x="4933121" y="3409247"/>
            <a:ext cx="237744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:a16="http://schemas.microsoft.com/office/drawing/2014/main" xmlns="" id="{8955A863-4945-0940-9E42-DB7F1DB24754}"/>
              </a:ext>
            </a:extLst>
          </p:cNvPr>
          <p:cNvSpPr/>
          <p:nvPr/>
        </p:nvSpPr>
        <p:spPr>
          <a:xfrm>
            <a:off x="9838080" y="3409247"/>
            <a:ext cx="2377440" cy="34487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4632960" y="18466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4513580" y="1061177"/>
            <a:ext cx="3164840" cy="8936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400" kern="0" dirty="0">
                <a:solidFill>
                  <a:schemeClr val="bg1"/>
                </a:solidFill>
              </a:rPr>
              <a:t>5 Whys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xmlns="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136852" y="3420780"/>
            <a:ext cx="2103120" cy="3159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r>
              <a:rPr lang="en-US" sz="1800" kern="0" dirty="0">
                <a:solidFill>
                  <a:schemeClr val="bg1"/>
                </a:solidFill>
              </a:rPr>
              <a:t/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endParaRPr lang="en-US" sz="2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kern="0" dirty="0">
                <a:solidFill>
                  <a:schemeClr val="bg1"/>
                </a:solidFill>
              </a:rPr>
              <a:t>Poor new member orientation</a:t>
            </a:r>
          </a:p>
        </p:txBody>
      </p:sp>
      <p:sp>
        <p:nvSpPr>
          <p:cNvPr id="21" name="Body Copy">
            <a:extLst>
              <a:ext uri="{FF2B5EF4-FFF2-40B4-BE49-F238E27FC236}">
                <a16:creationId xmlns:a16="http://schemas.microsoft.com/office/drawing/2014/main" xmlns="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2604964" y="3412114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  <a:p>
            <a:pPr algn="ctr"/>
            <a:endParaRPr lang="en-US" sz="1600" b="1" kern="0" dirty="0">
              <a:solidFill>
                <a:schemeClr val="bg1"/>
              </a:solidFill>
            </a:endParaRPr>
          </a:p>
          <a:p>
            <a:pPr algn="ctr"/>
            <a:r>
              <a:rPr lang="en-US" kern="0" dirty="0">
                <a:solidFill>
                  <a:schemeClr val="bg1"/>
                </a:solidFill>
              </a:rPr>
              <a:t>No one takes responsibility for conducting orientation</a:t>
            </a:r>
          </a:p>
          <a:p>
            <a:pPr algn="ctr"/>
            <a:r>
              <a:rPr lang="en-US" sz="1800" kern="0" dirty="0">
                <a:solidFill>
                  <a:schemeClr val="bg1"/>
                </a:solidFill>
              </a:rPr>
              <a:t/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:a16="http://schemas.microsoft.com/office/drawing/2014/main" xmlns="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76" y="238060"/>
            <a:ext cx="829848" cy="809517"/>
          </a:xfrm>
          <a:prstGeom prst="rect">
            <a:avLst/>
          </a:prstGeom>
        </p:spPr>
      </p:pic>
      <p:sp>
        <p:nvSpPr>
          <p:cNvPr id="25" name="Background - Solid">
            <a:extLst>
              <a:ext uri="{FF2B5EF4-FFF2-40B4-BE49-F238E27FC236}">
                <a16:creationId xmlns:a16="http://schemas.microsoft.com/office/drawing/2014/main" xmlns="" id="{E3F4E911-D35A-4E47-8641-68647A9423EE}"/>
              </a:ext>
            </a:extLst>
          </p:cNvPr>
          <p:cNvSpPr/>
          <p:nvPr/>
        </p:nvSpPr>
        <p:spPr>
          <a:xfrm>
            <a:off x="7344961" y="3405308"/>
            <a:ext cx="2468880" cy="3448751"/>
          </a:xfrm>
          <a:prstGeom prst="rect">
            <a:avLst/>
          </a:prstGeom>
          <a:solidFill>
            <a:srgbClr val="954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xmlns="" id="{1F60FF47-35FA-4353-B53B-81398350B93D}"/>
              </a:ext>
            </a:extLst>
          </p:cNvPr>
          <p:cNvSpPr txBox="1">
            <a:spLocks/>
          </p:cNvSpPr>
          <p:nvPr/>
        </p:nvSpPr>
        <p:spPr>
          <a:xfrm>
            <a:off x="5067342" y="3430100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  <a:p>
            <a:pPr algn="ctr"/>
            <a:r>
              <a:rPr lang="en-US" sz="1800" kern="0" dirty="0">
                <a:solidFill>
                  <a:schemeClr val="bg1"/>
                </a:solidFill>
              </a:rPr>
              <a:t/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kern="0" dirty="0">
                <a:solidFill>
                  <a:schemeClr val="bg1"/>
                </a:solidFill>
              </a:rPr>
              <a:t>New members are told to find orientation materials on the web site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xmlns="" id="{ACFCD810-D01B-4687-88BF-2A2885648980}"/>
              </a:ext>
            </a:extLst>
          </p:cNvPr>
          <p:cNvSpPr txBox="1">
            <a:spLocks/>
          </p:cNvSpPr>
          <p:nvPr/>
        </p:nvSpPr>
        <p:spPr>
          <a:xfrm>
            <a:off x="9972301" y="3433812"/>
            <a:ext cx="2108998" cy="29669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  <a:p>
            <a:pPr algn="ctr"/>
            <a:r>
              <a:rPr lang="en-US" kern="0" dirty="0">
                <a:solidFill>
                  <a:schemeClr val="bg1"/>
                </a:solidFill>
              </a:rPr>
              <a:t>New members feel more connected to our causes by learning from experienced members</a:t>
            </a:r>
            <a:endParaRPr lang="en-US" sz="2400" kern="0" dirty="0">
              <a:solidFill>
                <a:schemeClr val="bg1"/>
              </a:solidFill>
            </a:endParaRPr>
          </a:p>
        </p:txBody>
      </p:sp>
      <p:sp>
        <p:nvSpPr>
          <p:cNvPr id="28" name="Body Copy">
            <a:extLst>
              <a:ext uri="{FF2B5EF4-FFF2-40B4-BE49-F238E27FC236}">
                <a16:creationId xmlns:a16="http://schemas.microsoft.com/office/drawing/2014/main" xmlns="" id="{6686474F-A232-4584-A3EB-C221F557443B}"/>
              </a:ext>
            </a:extLst>
          </p:cNvPr>
          <p:cNvSpPr txBox="1">
            <a:spLocks/>
          </p:cNvSpPr>
          <p:nvPr/>
        </p:nvSpPr>
        <p:spPr>
          <a:xfrm>
            <a:off x="7478564" y="3420360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r>
              <a:rPr lang="en-US" sz="1800" kern="0" dirty="0">
                <a:solidFill>
                  <a:schemeClr val="bg1"/>
                </a:solidFill>
              </a:rPr>
              <a:t/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r>
              <a:rPr lang="en-US" kern="0" dirty="0">
                <a:solidFill>
                  <a:schemeClr val="bg1"/>
                </a:solidFill>
              </a:rPr>
              <a:t>New members want to learn about our club from other members  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47D58A81-0167-46A8-A358-2A363CAF62E8}"/>
              </a:ext>
            </a:extLst>
          </p:cNvPr>
          <p:cNvSpPr/>
          <p:nvPr/>
        </p:nvSpPr>
        <p:spPr>
          <a:xfrm>
            <a:off x="650240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xmlns="" id="{23CC1FA5-2B1A-4726-A084-1B780D8C8C34}"/>
              </a:ext>
            </a:extLst>
          </p:cNvPr>
          <p:cNvSpPr/>
          <p:nvPr/>
        </p:nvSpPr>
        <p:spPr>
          <a:xfrm>
            <a:off x="3086501" y="619760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xmlns="" id="{41B5FCAA-04BB-41BF-B5B1-DEDD2DE7754A}"/>
              </a:ext>
            </a:extLst>
          </p:cNvPr>
          <p:cNvSpPr/>
          <p:nvPr/>
        </p:nvSpPr>
        <p:spPr>
          <a:xfrm>
            <a:off x="5522762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xmlns="" id="{D07EA702-9AFE-492D-BE26-C4C7A95399B4}"/>
              </a:ext>
            </a:extLst>
          </p:cNvPr>
          <p:cNvSpPr/>
          <p:nvPr/>
        </p:nvSpPr>
        <p:spPr>
          <a:xfrm>
            <a:off x="7959023" y="6204414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xmlns="" id="{5D224334-A717-4583-B36A-F574C37D883C}"/>
              </a:ext>
            </a:extLst>
          </p:cNvPr>
          <p:cNvSpPr txBox="1">
            <a:spLocks/>
          </p:cNvSpPr>
          <p:nvPr/>
        </p:nvSpPr>
        <p:spPr>
          <a:xfrm>
            <a:off x="2561344" y="2296424"/>
            <a:ext cx="7069313" cy="8936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b="0" i="1" kern="0" dirty="0">
                <a:solidFill>
                  <a:schemeClr val="bg1"/>
                </a:solidFill>
              </a:rPr>
              <a:t>Answers may vary but should be similar</a:t>
            </a:r>
          </a:p>
          <a:p>
            <a:pPr algn="ctr"/>
            <a:r>
              <a:rPr lang="en-US" sz="3200" b="0" i="1" kern="0" dirty="0">
                <a:solidFill>
                  <a:schemeClr val="bg1"/>
                </a:solidFill>
              </a:rPr>
              <a:t> to the answers below</a:t>
            </a:r>
          </a:p>
        </p:txBody>
      </p:sp>
    </p:spTree>
    <p:extLst>
      <p:ext uri="{BB962C8B-B14F-4D97-AF65-F5344CB8AC3E}">
        <p14:creationId xmlns:p14="http://schemas.microsoft.com/office/powerpoint/2010/main" val="326126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CFB98D53-731F-354B-8165-D3D6B5FAD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91BDFD-39A3-CC49-8A5D-E1E89544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0E5FEE6-C2C9-3544-A7EA-FE542E4F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C0FB3F7-6B08-E74E-938C-8F56925EC8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1654" y="1761852"/>
            <a:ext cx="11028693" cy="42673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Why - </a:t>
            </a: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Ensure consistent member orientation</a:t>
            </a:r>
          </a:p>
          <a:p>
            <a:pPr marL="574675" indent="-342900">
              <a:spcBef>
                <a:spcPts val="300"/>
              </a:spcBef>
              <a:buClr>
                <a:schemeClr val="bg1"/>
              </a:buClr>
              <a:buSzPct val="100000"/>
            </a:pPr>
            <a:endParaRPr 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Second Why -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Appoint an orientation mentor </a:t>
            </a:r>
          </a:p>
          <a:p>
            <a:pPr>
              <a:spcBef>
                <a:spcPts val="300"/>
              </a:spcBef>
              <a:buClr>
                <a:schemeClr val="bg1"/>
              </a:buClr>
              <a:buSzPct val="100000"/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Third Why - </a:t>
            </a: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Ask orientation mentor to train new members</a:t>
            </a:r>
          </a:p>
          <a:p>
            <a:pPr>
              <a:spcBef>
                <a:spcPts val="300"/>
              </a:spcBef>
              <a:buClr>
                <a:schemeClr val="bg1"/>
              </a:buClr>
              <a:buSzPct val="100000"/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Fourth Why - </a:t>
            </a: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Assign experienced club members to new members</a:t>
            </a:r>
          </a:p>
          <a:p>
            <a:pPr>
              <a:spcBef>
                <a:spcPts val="300"/>
              </a:spcBef>
              <a:buClr>
                <a:schemeClr val="bg1"/>
              </a:buClr>
              <a:buSzPct val="100000"/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Fifth Why - </a:t>
            </a: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Create an inclusive environment for new members </a:t>
            </a:r>
          </a:p>
          <a:p>
            <a:pPr>
              <a:spcBef>
                <a:spcPts val="300"/>
              </a:spcBef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22D44E70-7CE2-9E4F-ACB9-A50EC9CE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3A8972DA-5BCE-3E4A-ACC6-7B9A90047B83}"/>
              </a:ext>
            </a:extLst>
          </p:cNvPr>
          <p:cNvSpPr txBox="1">
            <a:spLocks/>
          </p:cNvSpPr>
          <p:nvPr/>
        </p:nvSpPr>
        <p:spPr>
          <a:xfrm>
            <a:off x="2369050" y="758851"/>
            <a:ext cx="74539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Curative Actions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60568D-8E28-A441-9BF8-DE3B5E783BFE}"/>
              </a:ext>
            </a:extLst>
          </p:cNvPr>
          <p:cNvSpPr/>
          <p:nvPr/>
        </p:nvSpPr>
        <p:spPr>
          <a:xfrm>
            <a:off x="4724400" y="1384458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13229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0463" y="1552494"/>
            <a:ext cx="9090303" cy="40101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Focus on symptoms rather than causes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Formulate results based on investigator’s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Identify different root causes from different investigators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Isolate a single cause when there could be 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b="1" dirty="0"/>
          </a:p>
          <a:p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4044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53420"/>
            <a:ext cx="8876825" cy="65205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Limitations of Using the 5 Whys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0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 noChangeAspect="1"/>
          </p:cNvSpPr>
          <p:nvPr/>
        </p:nvSpPr>
        <p:spPr>
          <a:xfrm>
            <a:off x="2574359" y="1617214"/>
            <a:ext cx="6686764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Invite those affected by the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a leader for the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Ask why five times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Assign responsibility for curative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Communicate results to the group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2695625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85560" y="675731"/>
            <a:ext cx="824436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Solving Problems as a Group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6146" name="Picture 2" descr="Image result for meeting">
            <a:extLst>
              <a:ext uri="{FF2B5EF4-FFF2-40B4-BE49-F238E27FC236}">
                <a16:creationId xmlns:a16="http://schemas.microsoft.com/office/drawing/2014/main" xmlns="" id="{FE0F2F16-F976-4D00-AD2D-F196DCA6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56" y="2724521"/>
            <a:ext cx="26039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81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660083" y="1706980"/>
            <a:ext cx="9044122" cy="352224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Focus on processes, not people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Investigate without making assumptions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groups to problem-solve complex “whys”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Practice 5 Whys techniques to gain proficiency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Confirm root causes to analyze and solve problems 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2781350" y="151980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71285" y="77831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5 Whys Best Practices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3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xmlns="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xmlns="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xmlns="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634761" y="1971676"/>
            <a:ext cx="6922478" cy="13903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Using the 5 Whys </a:t>
            </a:r>
          </a:p>
          <a:p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 in Your Zone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xmlns="" id="{04EC0EED-33A8-9346-B2E9-91432F1BB78F}"/>
              </a:ext>
            </a:extLst>
          </p:cNvPr>
          <p:cNvSpPr/>
          <p:nvPr/>
        </p:nvSpPr>
        <p:spPr>
          <a:xfrm>
            <a:off x="5370871" y="36099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xmlns="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4368825" y="450377"/>
            <a:ext cx="7428842" cy="1254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		     </a:t>
            </a:r>
            <a:r>
              <a:rPr lang="en-US" kern="0" dirty="0">
                <a:solidFill>
                  <a:srgbClr val="0A5496"/>
                </a:solidFill>
                <a:latin typeface="Arial" charset="0"/>
                <a:cs typeface="Arial" charset="0"/>
              </a:rPr>
              <a:t>Activity</a:t>
            </a:r>
          </a:p>
          <a:p>
            <a:endParaRPr lang="en-US" sz="800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Using 5 Whys for Zone </a:t>
            </a:r>
            <a:r>
              <a:rPr lang="en-US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Problems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" y="1899115"/>
            <a:ext cx="3719244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E84104-2064-4E0A-8BC4-313BE757A90C}"/>
              </a:ext>
            </a:extLst>
          </p:cNvPr>
          <p:cNvSpPr txBox="1"/>
          <p:nvPr/>
        </p:nvSpPr>
        <p:spPr>
          <a:xfrm>
            <a:off x="-28515" y="4182141"/>
            <a:ext cx="3892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/>
              <a:t>Go to </a:t>
            </a:r>
            <a:r>
              <a:rPr lang="en-US" sz="1500" b="1" i="1" dirty="0">
                <a:solidFill>
                  <a:srgbClr val="FF0000"/>
                </a:solidFill>
              </a:rPr>
              <a:t>pages 7 - 8  </a:t>
            </a:r>
            <a:r>
              <a:rPr lang="en-US" sz="1500" b="1" i="1" dirty="0"/>
              <a:t>in your participant manual. </a:t>
            </a:r>
          </a:p>
          <a:p>
            <a:r>
              <a:rPr lang="en-US" sz="1500" b="1" i="1" dirty="0"/>
              <a:t>You have 10 minutes to complete the exercise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307868" y="1854672"/>
            <a:ext cx="7598382" cy="3866196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Go to pages 7 - 8 of the participant manual to find your 5 Whys Worksheets.</a:t>
            </a:r>
          </a:p>
          <a:p>
            <a:pPr marL="342900" indent="-342900"/>
            <a:r>
              <a:rPr lang="en-US" sz="28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Select two weaknesses from your Zone Chairperson Workshop Pre-assignment SWOT analysis.</a:t>
            </a:r>
          </a:p>
          <a:p>
            <a:pPr marL="342900" indent="-342900"/>
            <a:r>
              <a:rPr lang="en-US" sz="28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 the 5 Whys Worksheets to work through each problem.</a:t>
            </a:r>
          </a:p>
          <a:p>
            <a:pPr marL="342900" indent="-342900"/>
            <a:r>
              <a:rPr lang="en-US" sz="28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 ready to share your findings.</a:t>
            </a:r>
          </a:p>
          <a:p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6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61952"/>
            <a:ext cx="862942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Define the 5 Whys Method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Apply the 5 Whys Method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Explore Using the 5 Whys Method in Your Zone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73799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62256"/>
            <a:ext cx="8373905" cy="85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kern="0" dirty="0">
                <a:solidFill>
                  <a:schemeClr val="bg1"/>
                </a:solidFill>
              </a:rPr>
              <a:t>Session Objectives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609850" y="2981325"/>
            <a:ext cx="6953250" cy="18002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you are searching in the branches for what only appears in the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roots.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053491E-2F35-41A2-B660-3B43F4C6FCB7}"/>
              </a:ext>
            </a:extLst>
          </p:cNvPr>
          <p:cNvSpPr/>
          <p:nvPr/>
        </p:nvSpPr>
        <p:spPr>
          <a:xfrm>
            <a:off x="5715929" y="5058492"/>
            <a:ext cx="36471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Maulana Jalaluddin Rumi</a:t>
            </a:r>
          </a:p>
          <a:p>
            <a:pPr algn="r"/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Poet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6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2" y="-1177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628587"/>
            <a:ext cx="862942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Define the 5 Whys Method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Apply the 5 Whys Method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Explore Using the 5 Whys Method in Your Zone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40461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53812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kern="0" dirty="0">
                <a:solidFill>
                  <a:schemeClr val="bg1"/>
                </a:solidFill>
              </a:rPr>
              <a:t>Session Objectives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xmlns="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xmlns="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xmlns="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3314700" y="2549253"/>
            <a:ext cx="684529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the 5 Whys Method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xmlns="" id="{04EC0EED-33A8-9346-B2E9-91432F1BB78F}"/>
              </a:ext>
            </a:extLst>
          </p:cNvPr>
          <p:cNvSpPr/>
          <p:nvPr/>
        </p:nvSpPr>
        <p:spPr>
          <a:xfrm>
            <a:off x="6012220" y="33051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xmlns="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38957" y="-14119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879157" y="1807716"/>
            <a:ext cx="7418523" cy="361200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55565A"/>
                </a:solidFill>
              </a:rPr>
              <a:t>Use to determine root causes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55565A"/>
                </a:solidFill>
              </a:rPr>
              <a:t>Use for minor or moderately </a:t>
            </a:r>
          </a:p>
          <a:p>
            <a:pPr marL="461963" lvl="1"/>
            <a:r>
              <a:rPr lang="en-US" sz="3200" kern="0" dirty="0">
                <a:solidFill>
                  <a:srgbClr val="55565A"/>
                </a:solidFill>
              </a:rPr>
              <a:t>complex problems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55565A"/>
                </a:solidFill>
              </a:rPr>
              <a:t>Use as an individual effort or in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55565A"/>
                </a:solidFill>
              </a:rPr>
              <a:t>Use for problem resolution</a:t>
            </a:r>
            <a:endParaRPr lang="en-US" sz="3600" b="1" dirty="0"/>
          </a:p>
          <a:p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00425" y="159600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90360" y="82121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What is the 5 Whys Method?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5" name="Picture 4" descr="A close up of a persons hand&#10;&#10;Description automatically generated">
            <a:extLst>
              <a:ext uri="{FF2B5EF4-FFF2-40B4-BE49-F238E27FC236}">
                <a16:creationId xmlns:a16="http://schemas.microsoft.com/office/drawing/2014/main" xmlns="" id="{F9654B7C-E24A-4549-9A8D-5789DD2C9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04" y="2562288"/>
            <a:ext cx="27468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769037"/>
            <a:ext cx="8884217" cy="247911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200" kern="0" dirty="0">
                <a:solidFill>
                  <a:srgbClr val="55565A"/>
                </a:solidFill>
              </a:rPr>
              <a:t>Define the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kern="0" dirty="0">
                <a:solidFill>
                  <a:srgbClr val="55565A"/>
                </a:solidFill>
              </a:rPr>
              <a:t>Ask the first “why”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kern="0" dirty="0">
                <a:solidFill>
                  <a:srgbClr val="55565A"/>
                </a:solidFill>
              </a:rPr>
              <a:t>Ask why four more times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kern="0" dirty="0">
                <a:solidFill>
                  <a:srgbClr val="55565A"/>
                </a:solidFill>
              </a:rPr>
              <a:t>Address root causes, make curative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55732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898966"/>
            <a:ext cx="8373905" cy="533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200" kern="0" dirty="0">
                <a:solidFill>
                  <a:srgbClr val="00338D"/>
                </a:solidFill>
              </a:rPr>
              <a:t>How to Use the 5 Whys Method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2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60244" y="1864031"/>
            <a:ext cx="5353000" cy="312191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>
                <a:solidFill>
                  <a:srgbClr val="55565A"/>
                </a:solidFill>
              </a:rPr>
              <a:t>Your new friend is supposed to meet you, but he is late for your meeting. You are curious about why he is late, so you begin to ask him questions. </a:t>
            </a:r>
          </a:p>
          <a:p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32664" y="809160"/>
            <a:ext cx="8804492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Problem – Your New Friend is Late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6" name="Picture 2" descr="Image result for sleeping&quot;">
            <a:extLst>
              <a:ext uri="{FF2B5EF4-FFF2-40B4-BE49-F238E27FC236}">
                <a16:creationId xmlns:a16="http://schemas.microsoft.com/office/drawing/2014/main" xmlns="" id="{0403BE5E-45C4-47F9-A8AA-4805B8DF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79" y="2419148"/>
            <a:ext cx="35763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9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824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607737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b="1" kern="0" dirty="0">
                <a:solidFill>
                  <a:srgbClr val="00338D"/>
                </a:solidFill>
              </a:rPr>
              <a:t>Why were you late?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3200" b="1" kern="0" dirty="0">
                <a:solidFill>
                  <a:srgbClr val="00338D"/>
                </a:solidFill>
              </a:rPr>
              <a:t>Why didn’t your alarm clock ring?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n-US" sz="3200" b="1" kern="0" dirty="0">
                <a:solidFill>
                  <a:srgbClr val="00338D"/>
                </a:solidFill>
              </a:rPr>
              <a:t>Why didn’t your alarm clock have power?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US" sz="3200" b="1" kern="0" dirty="0">
                <a:solidFill>
                  <a:srgbClr val="00338D"/>
                </a:solidFill>
              </a:rPr>
              <a:t>Why didn’t the you change the battery?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en-US" sz="3200" b="1" kern="0" dirty="0">
                <a:solidFill>
                  <a:srgbClr val="00338D"/>
                </a:solidFill>
              </a:rPr>
              <a:t>Why didn’t you have replacement batteries?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1137330" y="14207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705960"/>
            <a:ext cx="837390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5 Whys to Ask Your Friend</a:t>
            </a:r>
          </a:p>
        </p:txBody>
      </p:sp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81857" y="67783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Using Curative Actions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xmlns="" id="{8D90BC80-92EA-4B33-9E1B-E48A88C0F223}"/>
              </a:ext>
            </a:extLst>
          </p:cNvPr>
          <p:cNvSpPr txBox="1">
            <a:spLocks/>
          </p:cNvSpPr>
          <p:nvPr/>
        </p:nvSpPr>
        <p:spPr>
          <a:xfrm>
            <a:off x="1137330" y="1544608"/>
            <a:ext cx="9254445" cy="39227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b="1" kern="0" dirty="0">
                <a:solidFill>
                  <a:srgbClr val="00338D"/>
                </a:solidFill>
              </a:rPr>
              <a:t>Because the alarm clock didn’t ring.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3200" b="1" kern="0" dirty="0">
                <a:solidFill>
                  <a:srgbClr val="00338D"/>
                </a:solidFill>
              </a:rPr>
              <a:t>Because it had no power.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3200" b="1" kern="0" dirty="0">
                <a:solidFill>
                  <a:srgbClr val="00338D"/>
                </a:solidFill>
              </a:rPr>
              <a:t>Because the battery didn’t work.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3200" b="1" kern="0" dirty="0">
                <a:solidFill>
                  <a:srgbClr val="00338D"/>
                </a:solidFill>
              </a:rPr>
              <a:t>Because he had no replacement batteries.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en-US" sz="3200" b="1" kern="0" dirty="0">
                <a:solidFill>
                  <a:srgbClr val="00338D"/>
                </a:solidFill>
              </a:rPr>
              <a:t>Because he forgot to buy new batteries.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xmlns="" id="{C8157F83-6C13-4B22-AC32-B6C322258945}"/>
              </a:ext>
            </a:extLst>
          </p:cNvPr>
          <p:cNvSpPr/>
          <p:nvPr/>
        </p:nvSpPr>
        <p:spPr>
          <a:xfrm>
            <a:off x="1137330" y="142071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1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998289" y="-1419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52774" y="1856534"/>
            <a:ext cx="5779047" cy="30330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000" kern="0" dirty="0">
                <a:solidFill>
                  <a:srgbClr val="55565A"/>
                </a:solidFill>
              </a:rPr>
              <a:t>When you ask Why questions, do it in a friendly, inviting way. </a:t>
            </a:r>
          </a:p>
          <a:p>
            <a:endParaRPr lang="en-US" sz="1600" kern="0" dirty="0">
              <a:solidFill>
                <a:srgbClr val="55565A"/>
              </a:solidFill>
            </a:endParaRPr>
          </a:p>
          <a:p>
            <a:r>
              <a:rPr lang="en-US" sz="3000" kern="0" dirty="0">
                <a:solidFill>
                  <a:srgbClr val="55565A"/>
                </a:solidFill>
              </a:rPr>
              <a:t>It can feel unsettling to others to be asked many questions in a short period of time</a:t>
            </a:r>
            <a:r>
              <a:rPr lang="en-US" sz="3200" kern="0" dirty="0">
                <a:solidFill>
                  <a:srgbClr val="55565A"/>
                </a:solidFill>
              </a:rPr>
              <a:t>.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60" y="813967"/>
            <a:ext cx="5612886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Questioning Advice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2" name="Picture 2" descr="Image result for image of older people conversation">
            <a:extLst>
              <a:ext uri="{FF2B5EF4-FFF2-40B4-BE49-F238E27FC236}">
                <a16:creationId xmlns:a16="http://schemas.microsoft.com/office/drawing/2014/main" xmlns="" id="{32D70376-5F20-47CB-ADB8-B4B129FD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47" y="2150657"/>
            <a:ext cx="338395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0122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8170</TotalTime>
  <Words>730</Words>
  <Application>Microsoft Office PowerPoint</Application>
  <PresentationFormat>Custom</PresentationFormat>
  <Paragraphs>175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MASTER SLIDE - BLANK</vt:lpstr>
      <vt:lpstr>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Sereno, Lisa</dc:creator>
  <cp:lastModifiedBy>thusitha</cp:lastModifiedBy>
  <cp:revision>181</cp:revision>
  <cp:lastPrinted>2020-02-05T14:51:23Z</cp:lastPrinted>
  <dcterms:created xsi:type="dcterms:W3CDTF">2020-01-30T17:33:13Z</dcterms:created>
  <dcterms:modified xsi:type="dcterms:W3CDTF">2020-06-25T19:53:36Z</dcterms:modified>
</cp:coreProperties>
</file>